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4" r:id="rId3"/>
  </p:sldMasterIdLst>
  <p:notesMasterIdLst>
    <p:notesMasterId r:id="rId12"/>
  </p:notesMasterIdLst>
  <p:handoutMasterIdLst>
    <p:handoutMasterId r:id="rId13"/>
  </p:handoutMasterIdLst>
  <p:sldIdLst>
    <p:sldId id="407" r:id="rId4"/>
    <p:sldId id="443" r:id="rId5"/>
    <p:sldId id="447" r:id="rId6"/>
    <p:sldId id="442" r:id="rId7"/>
    <p:sldId id="444" r:id="rId8"/>
    <p:sldId id="448" r:id="rId9"/>
    <p:sldId id="446" r:id="rId10"/>
    <p:sldId id="290" r:id="rId11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3366"/>
    <a:srgbClr val="003399"/>
    <a:srgbClr val="FFCC66"/>
    <a:srgbClr val="FFFFCC"/>
    <a:srgbClr val="FF3300"/>
    <a:srgbClr val="336699"/>
    <a:srgbClr val="0000CC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6" autoAdjust="0"/>
    <p:restoredTop sz="79374" autoAdjust="0"/>
  </p:normalViewPr>
  <p:slideViewPr>
    <p:cSldViewPr>
      <p:cViewPr>
        <p:scale>
          <a:sx n="66" d="100"/>
          <a:sy n="66" d="100"/>
        </p:scale>
        <p:origin x="-280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80" y="-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'Calculation for Report Rev'!$A$328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 for Report Rev'!$B$322:$E$322</c:f>
              <c:strCache>
                <c:ptCount val="4"/>
                <c:pt idx="0">
                  <c:v>ROG</c:v>
                </c:pt>
                <c:pt idx="1">
                  <c:v>CO</c:v>
                </c:pt>
                <c:pt idx="2">
                  <c:v>NOx</c:v>
                </c:pt>
                <c:pt idx="3">
                  <c:v>PM2.5</c:v>
                </c:pt>
              </c:strCache>
            </c:strRef>
          </c:cat>
          <c:val>
            <c:numRef>
              <c:f>'Calculation for Report Rev'!$B$328:$E$328</c:f>
              <c:numCache>
                <c:formatCode>0%</c:formatCode>
                <c:ptCount val="4"/>
                <c:pt idx="0">
                  <c:v>0.67468379576744197</c:v>
                </c:pt>
                <c:pt idx="1">
                  <c:v>0.49189749282936185</c:v>
                </c:pt>
                <c:pt idx="2">
                  <c:v>0.27749103259744506</c:v>
                </c:pt>
                <c:pt idx="3">
                  <c:v>1.8426653308612054E-2</c:v>
                </c:pt>
              </c:numCache>
            </c:numRef>
          </c:val>
        </c:ser>
        <c:ser>
          <c:idx val="1"/>
          <c:order val="1"/>
          <c:tx>
            <c:strRef>
              <c:f>'Calculation for Report Rev'!$A$329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 for Report Rev'!$B$322:$E$322</c:f>
              <c:strCache>
                <c:ptCount val="4"/>
                <c:pt idx="0">
                  <c:v>ROG</c:v>
                </c:pt>
                <c:pt idx="1">
                  <c:v>CO</c:v>
                </c:pt>
                <c:pt idx="2">
                  <c:v>NOx</c:v>
                </c:pt>
                <c:pt idx="3">
                  <c:v>PM2.5</c:v>
                </c:pt>
              </c:strCache>
            </c:strRef>
          </c:cat>
          <c:val>
            <c:numRef>
              <c:f>'Calculation for Report Rev'!$B$329:$E$329</c:f>
              <c:numCache>
                <c:formatCode>0%</c:formatCode>
                <c:ptCount val="4"/>
                <c:pt idx="0">
                  <c:v>0.6610653826661429</c:v>
                </c:pt>
                <c:pt idx="1">
                  <c:v>0.41705624484022968</c:v>
                </c:pt>
                <c:pt idx="2">
                  <c:v>0.26167592679176943</c:v>
                </c:pt>
                <c:pt idx="3">
                  <c:v>9.5368064847960645E-3</c:v>
                </c:pt>
              </c:numCache>
            </c:numRef>
          </c:val>
        </c:ser>
        <c:ser>
          <c:idx val="2"/>
          <c:order val="2"/>
          <c:tx>
            <c:strRef>
              <c:f>'Calculation for Report Rev'!$A$330</c:f>
              <c:strCache>
                <c:ptCount val="1"/>
                <c:pt idx="0">
                  <c:v>2035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'Calculation for Report Rev'!$B$322:$E$322</c:f>
              <c:strCache>
                <c:ptCount val="4"/>
                <c:pt idx="0">
                  <c:v>ROG</c:v>
                </c:pt>
                <c:pt idx="1">
                  <c:v>CO</c:v>
                </c:pt>
                <c:pt idx="2">
                  <c:v>NOx</c:v>
                </c:pt>
                <c:pt idx="3">
                  <c:v>PM2.5</c:v>
                </c:pt>
              </c:strCache>
            </c:strRef>
          </c:cat>
          <c:val>
            <c:numRef>
              <c:f>'Calculation for Report Rev'!$B$330:$E$330</c:f>
              <c:numCache>
                <c:formatCode>0%</c:formatCode>
                <c:ptCount val="4"/>
                <c:pt idx="0">
                  <c:v>0.63191901246786453</c:v>
                </c:pt>
                <c:pt idx="1">
                  <c:v>0.46338278390306437</c:v>
                </c:pt>
                <c:pt idx="2">
                  <c:v>0.23829763757360783</c:v>
                </c:pt>
                <c:pt idx="3">
                  <c:v>1.0148718116154472E-2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10208"/>
        <c:axId val="152148224"/>
      </c:barChart>
      <c:catAx>
        <c:axId val="15211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152148224"/>
        <c:crosses val="autoZero"/>
        <c:auto val="1"/>
        <c:lblAlgn val="ctr"/>
        <c:lblOffset val="100"/>
        <c:noMultiLvlLbl val="0"/>
      </c:catAx>
      <c:valAx>
        <c:axId val="152148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152110208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US" sz="2200" b="0" kern="1200">
          <a:ln>
            <a:solidFill>
              <a:schemeClr val="tx1">
                <a:alpha val="20000"/>
              </a:schemeClr>
            </a:solidFill>
          </a:ln>
          <a:solidFill>
            <a:srgbClr val="DDDDDD"/>
          </a:solidFill>
          <a:latin typeface="Calibri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5356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7" tIns="46767" rIns="93537" bIns="46767" numCol="1" anchor="t" anchorCtr="0" compatLnSpc="1">
            <a:prstTxWarp prst="textNoShape">
              <a:avLst/>
            </a:prstTxWarp>
          </a:bodyPr>
          <a:lstStyle>
            <a:lvl1pPr defTabSz="935362">
              <a:defRPr sz="1200" b="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29" y="2"/>
            <a:ext cx="3045356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7" tIns="46767" rIns="93537" bIns="46767" numCol="1" anchor="t" anchorCtr="0" compatLnSpc="1">
            <a:prstTxWarp prst="textNoShape">
              <a:avLst/>
            </a:prstTxWarp>
          </a:bodyPr>
          <a:lstStyle>
            <a:lvl1pPr algn="r" defTabSz="935362">
              <a:defRPr sz="1200" b="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901"/>
            <a:ext cx="3045356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7" tIns="46767" rIns="93537" bIns="46767" numCol="1" anchor="b" anchorCtr="0" compatLnSpc="1">
            <a:prstTxWarp prst="textNoShape">
              <a:avLst/>
            </a:prstTxWarp>
          </a:bodyPr>
          <a:lstStyle>
            <a:lvl1pPr defTabSz="935362">
              <a:defRPr sz="1200" b="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29" y="8844901"/>
            <a:ext cx="3045356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7" tIns="46767" rIns="93537" bIns="46767" numCol="1" anchor="b" anchorCtr="0" compatLnSpc="1">
            <a:prstTxWarp prst="textNoShape">
              <a:avLst/>
            </a:prstTxWarp>
          </a:bodyPr>
          <a:lstStyle>
            <a:lvl1pPr algn="r" defTabSz="935362">
              <a:defRPr sz="1200" b="0"/>
            </a:lvl1pPr>
          </a:lstStyle>
          <a:p>
            <a:fld id="{9E54E784-1142-4BF3-A0B5-DF850B86F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765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0" tIns="45970" rIns="91940" bIns="4597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919" y="2"/>
            <a:ext cx="3043765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0" tIns="45970" rIns="91940" bIns="4597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4" y="4424051"/>
            <a:ext cx="5619747" cy="41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0" tIns="45970" rIns="91940" bIns="45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03"/>
            <a:ext cx="3043765" cy="4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0" tIns="45970" rIns="91940" bIns="4597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919" y="8846503"/>
            <a:ext cx="3043765" cy="4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0" tIns="45970" rIns="91940" bIns="4597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50FE668-B807-4FAC-A234-1078552A4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FE668-B807-4FAC-A234-1078552A4A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012" indent="-287312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9249" indent="-2298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949" indent="-2298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8648" indent="-2298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8349" indent="-229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8048" indent="-229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7747" indent="-229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7448" indent="-229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62C2D7-9B3E-4542-8818-2FB3174D44C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2C4C3-C846-4FE9-9B69-40441C660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645EA-9D39-4F88-826E-F254881B0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B3991-1EC9-4816-95E2-C00E3CD95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9547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22826"/>
            <a:ext cx="9144000" cy="2004025"/>
            <a:chOff x="10886" y="4986870"/>
            <a:chExt cx="9133111" cy="187113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199" y="4999870"/>
              <a:ext cx="2590798" cy="185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4986870"/>
              <a:ext cx="3044371" cy="187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999871"/>
              <a:ext cx="3567527" cy="185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3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1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05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4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59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527A3-BD7A-4B22-9E9D-625BD209C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7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3400" dirty="0">
                <a:ln>
                  <a:solidFill>
                    <a:schemeClr val="bg2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8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8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BFB3F-E86C-423D-AEF2-B4DA1E7F9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7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01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8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9F901-96A5-4F03-ADB6-D299D8A36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0CE71-9E61-4ECB-B5AA-06FED9A75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63042-F39A-42AE-84DD-5D0C7B34A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86CBD-FEA9-4718-A94B-06004F7BE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A339-33A2-4AC0-81D6-64E24C569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3D714-C014-43E0-BC75-9D484A19F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 b="0"/>
          </a:p>
        </p:txBody>
      </p:sp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C6C9D283-4E33-4165-B298-84928669BF7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5pPr>
      <a:lvl6pPr marL="4572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6pPr>
      <a:lvl7pPr marL="9144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7pPr>
      <a:lvl8pPr marL="13716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8pPr>
      <a:lvl9pPr marL="18288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5pPr>
      <a:lvl6pPr marL="22272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6pPr>
      <a:lvl7pPr marL="26844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7pPr>
      <a:lvl8pPr marL="31416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8pPr>
      <a:lvl9pPr marL="35988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 b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5pPr>
      <a:lvl6pPr marL="4572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6pPr>
      <a:lvl7pPr marL="9144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7pPr>
      <a:lvl8pPr marL="13716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8pPr>
      <a:lvl9pPr marL="18288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5pPr>
      <a:lvl6pPr marL="22272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6pPr>
      <a:lvl7pPr marL="26844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7pPr>
      <a:lvl8pPr marL="31416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8pPr>
      <a:lvl9pPr marL="35988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 b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 b="1">
          <a:ln>
            <a:solidFill>
              <a:srgbClr val="FFCC66">
                <a:alpha val="20000"/>
              </a:srgbClr>
            </a:solidFill>
          </a:ln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5pPr>
      <a:lvl6pPr marL="4572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6pPr>
      <a:lvl7pPr marL="9144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7pPr>
      <a:lvl8pPr marL="13716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8pPr>
      <a:lvl9pPr marL="1828800"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Arial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ln>
            <a:solidFill>
              <a:schemeClr val="bg2">
                <a:alpha val="20000"/>
              </a:schemeClr>
            </a:solidFill>
          </a:ln>
          <a:solidFill>
            <a:srgbClr val="DDDDDD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ln>
            <a:solidFill>
              <a:schemeClr val="bg2">
                <a:alpha val="20000"/>
              </a:schemeClr>
            </a:solidFill>
          </a:ln>
          <a:solidFill>
            <a:srgbClr val="DDDDDD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ln>
            <a:solidFill>
              <a:schemeClr val="bg2">
                <a:alpha val="20000"/>
              </a:schemeClr>
            </a:solidFill>
          </a:ln>
          <a:solidFill>
            <a:srgbClr val="DDDDDD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ln>
            <a:solidFill>
              <a:schemeClr val="bg2">
                <a:alpha val="20000"/>
              </a:schemeClr>
            </a:solidFill>
          </a:ln>
          <a:solidFill>
            <a:srgbClr val="DDDDDD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ln>
            <a:solidFill>
              <a:schemeClr val="bg2">
                <a:alpha val="20000"/>
              </a:schemeClr>
            </a:solidFill>
          </a:ln>
          <a:solidFill>
            <a:srgbClr val="DDDDDD"/>
          </a:solidFill>
          <a:latin typeface="+mn-lt"/>
        </a:defRPr>
      </a:lvl5pPr>
      <a:lvl6pPr marL="22272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6pPr>
      <a:lvl7pPr marL="26844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7pPr>
      <a:lvl8pPr marL="31416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8pPr>
      <a:lvl9pPr marL="35988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2587625"/>
            <a:ext cx="9144000" cy="841375"/>
          </a:xfrm>
        </p:spPr>
        <p:txBody>
          <a:bodyPr/>
          <a:lstStyle/>
          <a:p>
            <a:pPr algn="ctr"/>
            <a:r>
              <a:rPr lang="en-US" altLang="en-US" sz="4000" u="sng" dirty="0" smtClean="0">
                <a:ln>
                  <a:solidFill>
                    <a:schemeClr val="bg2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  <a:cs typeface="Arial" charset="0"/>
              </a:rPr>
              <a:t>TCM Substitution</a:t>
            </a:r>
            <a:endParaRPr lang="en-US" sz="4000" u="sng" dirty="0" smtClean="0">
              <a:ln>
                <a:solidFill>
                  <a:schemeClr val="bg2">
                    <a:alpha val="20000"/>
                  </a:schemeClr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n>
                  <a:solidFill>
                    <a:schemeClr val="bg2">
                      <a:alpha val="20000"/>
                    </a:schemeClr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Preliminary Air Emission Reduction Analysis</a:t>
            </a:r>
          </a:p>
          <a:p>
            <a:endParaRPr lang="en-US" dirty="0" smtClean="0">
              <a:ln>
                <a:solidFill>
                  <a:schemeClr val="bg2">
                    <a:alpha val="20000"/>
                  </a:schemeClr>
                </a:solidFill>
              </a:ln>
              <a:solidFill>
                <a:srgbClr val="FFCC66"/>
              </a:solidFill>
              <a:latin typeface="Calibri" pitchFamily="34" charset="0"/>
            </a:endParaRPr>
          </a:p>
          <a:p>
            <a:r>
              <a:rPr lang="en-US" dirty="0" smtClean="0">
                <a:ln>
                  <a:solidFill>
                    <a:schemeClr val="bg2">
                      <a:alpha val="20000"/>
                    </a:schemeClr>
                  </a:solidFill>
                </a:ln>
                <a:solidFill>
                  <a:srgbClr val="FFCC66"/>
                </a:solidFill>
                <a:latin typeface="Calibri" pitchFamily="34" charset="0"/>
              </a:rPr>
              <a:t>December 2,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marL="295275" indent="-295275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639763" indent="-2476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982663" indent="-195263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377950" indent="-198438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17700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5pPr>
            <a:lvl6pPr marL="22272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6pPr>
            <a:lvl7pPr marL="26844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7pPr>
            <a:lvl8pPr marL="31416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8pPr>
            <a:lvl9pPr marL="35988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9pPr>
          </a:lstStyle>
          <a:p>
            <a:pPr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Project </a:t>
            </a:r>
            <a:r>
              <a:rPr lang="en-US" sz="2600" b="0" u="sng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LAE0332</a:t>
            </a:r>
            <a:r>
              <a:rPr lang="en-US" sz="2600" b="0" dirty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: Long Beach Park and Ride Lot Facility </a:t>
            </a: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needs to be replaced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Total number of Parking Spaces: 400</a:t>
            </a:r>
          </a:p>
          <a:p>
            <a:pPr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Metro is considering the substitution of </a:t>
            </a:r>
            <a:r>
              <a:rPr lang="en-US" sz="2600" b="0" u="sng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LAE0332</a:t>
            </a: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 with following </a:t>
            </a: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seven (7) projects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Two (2) PRL projects: </a:t>
            </a: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CC9900"/>
                </a:solidFill>
                <a:latin typeface="Calibri" pitchFamily="34" charset="0"/>
              </a:rPr>
              <a:t>LAF1414, LA0G598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Five (5) Class I &amp; Class II bike path/lane projects: </a:t>
            </a: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CC9900"/>
                </a:solidFill>
                <a:latin typeface="Calibri" pitchFamily="34" charset="0"/>
              </a:rPr>
              <a:t>LAF3515, LAF5514, LAF5518, LAF5627, LAEG1130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Total number of Parking Spaces: 162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Total length of Bike path/lane: 10 miles</a:t>
            </a:r>
          </a:p>
          <a:p>
            <a:pPr lvl="1"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endParaRPr lang="en-US" sz="2200" b="0" dirty="0">
              <a:ln>
                <a:solidFill>
                  <a:schemeClr val="tx1">
                    <a:alpha val="20000"/>
                  </a:schemeClr>
                </a:solidFill>
              </a:ln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Introduction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Project Details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marL="295275" indent="-295275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639763" indent="-2476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982663" indent="-195263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377950" indent="-198438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17700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5pPr>
            <a:lvl6pPr marL="22272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6pPr>
            <a:lvl7pPr marL="26844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7pPr>
            <a:lvl8pPr marL="31416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8pPr>
            <a:lvl9pPr marL="35988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9pPr>
          </a:lstStyle>
          <a:p>
            <a:pPr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Original</a:t>
            </a: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 Project</a:t>
            </a:r>
          </a:p>
          <a:p>
            <a:pPr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endParaRPr lang="en-US" sz="2600" b="0" dirty="0">
              <a:ln>
                <a:solidFill>
                  <a:schemeClr val="tx1">
                    <a:alpha val="20000"/>
                  </a:schemeClr>
                </a:solidFill>
              </a:ln>
              <a:latin typeface="Calibri" pitchFamily="34" charset="0"/>
            </a:endParaRPr>
          </a:p>
          <a:p>
            <a:pPr eaLnBrk="1" hangingPunct="1">
              <a:spcBef>
                <a:spcPts val="1500"/>
              </a:spcBef>
              <a:buClr>
                <a:schemeClr val="accent1"/>
              </a:buClr>
              <a:buSzPct val="70000"/>
            </a:pPr>
            <a:r>
              <a:rPr lang="en-US" sz="26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latin typeface="Calibri" pitchFamily="34" charset="0"/>
              </a:rPr>
              <a:t>Projects to be used as substitution</a:t>
            </a:r>
            <a:endParaRPr lang="en-US" sz="2200" b="0" dirty="0">
              <a:ln>
                <a:solidFill>
                  <a:schemeClr val="tx1">
                    <a:alpha val="20000"/>
                  </a:schemeClr>
                </a:solidFill>
              </a:ln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29704"/>
              </p:ext>
            </p:extLst>
          </p:nvPr>
        </p:nvGraphicFramePr>
        <p:xfrm>
          <a:off x="228599" y="1600200"/>
          <a:ext cx="8742135" cy="540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14400"/>
                <a:gridCol w="1752601"/>
                <a:gridCol w="2514600"/>
                <a:gridCol w="2209800"/>
                <a:gridCol w="1350734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Project ID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Relevant Project Component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Completion Date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6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LAE0332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City of Long Beach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Long Beach Park &amp; Ride Lot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PRL with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400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parking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spaces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June, 2014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3272"/>
              </p:ext>
            </p:extLst>
          </p:nvPr>
        </p:nvGraphicFramePr>
        <p:xfrm>
          <a:off x="228600" y="2847069"/>
          <a:ext cx="8763000" cy="29441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28914"/>
                <a:gridCol w="1738086"/>
                <a:gridCol w="2514600"/>
                <a:gridCol w="2209800"/>
                <a:gridCol w="1371600"/>
              </a:tblGrid>
              <a:tr h="319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Project ID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Relevant Project Component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Completion Date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/>
                </a:tc>
              </a:tr>
              <a:tr h="4205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LA0G1130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Carson, City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Citywide Bike and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Pedestrian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Improvements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 mile Class II bike lane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Dec,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41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LAF5627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Duarte, City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Duarte Gold Line Station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Pedestrian &amp; Bike Improvements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1.9 mile Class I bike path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Oct, 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4410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LAF3515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Angeles, City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Fernando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Road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Bike Path Phase III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 mile Class I bike path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Jan, 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2177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LAF5518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Angeles, City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 River Bike Path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 mile Class I bike path</a:t>
                      </a:r>
                      <a:endParaRPr lang="en-US" sz="14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Dec,2016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41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LAF1414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Angeles, County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Third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Street &amp;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 Verne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Avenue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Parking Lot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PRL with 87 parking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spaces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Oct, 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229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LAF5514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Angeles, County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Vermont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Avenue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Bike Lane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3.0 mile Class II bike lane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Dec,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  <a:tr h="3714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LA0G598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Westlake Village, City of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Thousands Oaks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Boulevard 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Park &amp; Ride Facility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PRL with 75 parking 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spaces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Oct, 2016</a:t>
                      </a:r>
                      <a:endParaRPr lang="en-US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3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Methodology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9350"/>
            <a:ext cx="3040931" cy="37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9350"/>
            <a:ext cx="3048000" cy="37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2229" y="1143000"/>
            <a:ext cx="8991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78666" tIns="39333" rIns="78666" bIns="39333"/>
          <a:lstStyle/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080000" algn="l"/>
              </a:tabLst>
            </a:pP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Using “Methods to Find the Cost-Effectiveness of Funding Air Quality Projects” by California Air Resources Board (2013)</a:t>
            </a:r>
            <a:endParaRPr lang="en-US" sz="2600" b="0" kern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  <a:p>
            <a:pPr lvl="1" defTabSz="787400">
              <a:lnSpc>
                <a:spcPct val="90000"/>
              </a:lnSpc>
              <a:tabLst>
                <a:tab pos="2801938" algn="l"/>
                <a:tab pos="5080000" algn="l"/>
              </a:tabLst>
            </a:pP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- http</a:t>
            </a:r>
            <a:r>
              <a:rPr lang="en-US" sz="2200" b="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://</a:t>
            </a:r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www.arb.ca.gov/planning/tsaq/eval/eval.htm</a:t>
            </a:r>
            <a:r>
              <a:rPr lang="en-US" sz="28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 </a:t>
            </a:r>
            <a:endParaRPr lang="en-US" sz="2800" b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  <a:p>
            <a:pPr marL="688975" lvl="1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080000" algn="l"/>
              </a:tabLst>
            </a:pPr>
            <a:endParaRPr lang="en-US" sz="2600" b="0" kern="0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Emission Reduction Estimation </a:t>
            </a:r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Process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1371600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Collect Original Project Info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2058" y="1371600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17158" y="4648200"/>
            <a:ext cx="3231242" cy="762000"/>
            <a:chOff x="3276600" y="5334000"/>
            <a:chExt cx="3231242" cy="762000"/>
          </a:xfrm>
        </p:grpSpPr>
        <p:sp>
          <p:nvSpPr>
            <p:cNvPr id="39" name="Diamond 38"/>
            <p:cNvSpPr/>
            <p:nvPr/>
          </p:nvSpPr>
          <p:spPr bwMode="auto">
            <a:xfrm>
              <a:off x="3276600" y="5334000"/>
              <a:ext cx="3231242" cy="762000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smtClean="0"/>
                <a:t>         </a:t>
              </a:r>
              <a:r>
                <a:rPr lang="en-US" sz="1800" kern="0" dirty="0" smtClean="0">
                  <a:ln>
                    <a:solidFill>
                      <a:schemeClr val="bg1">
                        <a:lumMod val="85000"/>
                        <a:alpha val="20000"/>
                      </a:schemeClr>
                    </a:solidFill>
                  </a:ln>
                  <a:solidFill>
                    <a:srgbClr val="242E03"/>
                  </a:solidFill>
                  <a:latin typeface="Calibri" pitchFamily="34" charset="0"/>
                  <a:ea typeface="+mj-ea"/>
                  <a:cs typeface="+mj-cs"/>
                </a:rPr>
                <a:t>&lt;=</a:t>
              </a:r>
              <a:endParaRPr lang="en-US" sz="1800" kern="0" dirty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076372" y="5513904"/>
              <a:ext cx="381000" cy="384048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800" kern="0" dirty="0">
                  <a:ln>
                    <a:solidFill>
                      <a:srgbClr val="FFCC66">
                        <a:alpha val="20000"/>
                      </a:srgbClr>
                    </a:solidFill>
                  </a:ln>
                  <a:solidFill>
                    <a:srgbClr val="242E03"/>
                  </a:solidFill>
                  <a:latin typeface="Calibri" pitchFamily="34" charset="0"/>
                  <a:ea typeface="+mj-ea"/>
                  <a:cs typeface="+mj-cs"/>
                </a:rPr>
                <a:t>9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312558" y="5513904"/>
              <a:ext cx="381000" cy="384048"/>
            </a:xfrm>
            <a:prstGeom prst="ellipse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800" kern="0" dirty="0" smtClean="0">
                  <a:ln>
                    <a:solidFill>
                      <a:srgbClr val="FFCC66">
                        <a:alpha val="20000"/>
                      </a:srgbClr>
                    </a:solidFill>
                  </a:ln>
                  <a:solidFill>
                    <a:srgbClr val="242E03"/>
                  </a:solidFill>
                  <a:latin typeface="Calibri" pitchFamily="34" charset="0"/>
                  <a:ea typeface="+mj-ea"/>
                  <a:cs typeface="+mj-cs"/>
                </a:rPr>
                <a:t>4</a:t>
              </a:r>
              <a:endParaRPr lang="en-US" sz="1800" kern="0" dirty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304800" y="2039258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Trip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12058" y="2039258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2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04800" y="2703864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VMT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12058" y="2703864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3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04800" y="3354906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Emission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12058" y="3354906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4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876800" y="1369494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Collect Substitute Project(s) Info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884058" y="1369494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6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876800" y="2037152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Trip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4884058" y="2037152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7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876800" y="2701758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VMT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884058" y="2701758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8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4876800" y="3352800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Estimate Emission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884058" y="3352800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9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304800" y="4029527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Identify Substitute Project(s)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312058" y="4029527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5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4876800" y="3998976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Compare Emission Reduction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884058" y="3998976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10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619828" y="5696856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kern="0" dirty="0" smtClean="0">
                <a:ln>
                  <a:solidFill>
                    <a:schemeClr val="bg1">
                      <a:lumMod val="85000"/>
                      <a:alpha val="20000"/>
                    </a:scheme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Complete the Process</a:t>
            </a:r>
            <a:endParaRPr lang="en-US" sz="1800" kern="0" dirty="0">
              <a:ln>
                <a:solidFill>
                  <a:schemeClr val="bg1">
                    <a:lumMod val="85000"/>
                    <a:alpha val="20000"/>
                  </a:scheme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2627086" y="5696856"/>
            <a:ext cx="449942" cy="381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solidFill>
                  <a:srgbClr val="242E03"/>
                </a:solidFill>
                <a:latin typeface="Calibri" pitchFamily="34" charset="0"/>
                <a:ea typeface="+mj-ea"/>
                <a:cs typeface="+mj-cs"/>
              </a:rPr>
              <a:t>11</a:t>
            </a:r>
            <a:endParaRPr lang="en-US" kern="0" dirty="0">
              <a:ln>
                <a:solidFill>
                  <a:srgbClr val="FFCC66">
                    <a:alpha val="20000"/>
                  </a:srgbClr>
                </a:solidFill>
              </a:ln>
              <a:solidFill>
                <a:srgbClr val="242E03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7" name="Straight Arrow Connector 66"/>
          <p:cNvCxnSpPr>
            <a:stCxn id="6" idx="2"/>
            <a:endCxn id="45" idx="0"/>
          </p:cNvCxnSpPr>
          <p:nvPr/>
        </p:nvCxnSpPr>
        <p:spPr bwMode="auto">
          <a:xfrm>
            <a:off x="2324100" y="1752600"/>
            <a:ext cx="0" cy="28665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5" idx="2"/>
            <a:endCxn id="47" idx="0"/>
          </p:cNvCxnSpPr>
          <p:nvPr/>
        </p:nvCxnSpPr>
        <p:spPr bwMode="auto">
          <a:xfrm>
            <a:off x="2324100" y="2420258"/>
            <a:ext cx="0" cy="28360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7" idx="2"/>
            <a:endCxn id="49" idx="0"/>
          </p:cNvCxnSpPr>
          <p:nvPr/>
        </p:nvCxnSpPr>
        <p:spPr bwMode="auto">
          <a:xfrm>
            <a:off x="2324100" y="3084864"/>
            <a:ext cx="0" cy="27004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9" idx="2"/>
            <a:endCxn id="59" idx="0"/>
          </p:cNvCxnSpPr>
          <p:nvPr/>
        </p:nvCxnSpPr>
        <p:spPr bwMode="auto">
          <a:xfrm>
            <a:off x="2324100" y="3735906"/>
            <a:ext cx="0" cy="29362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2"/>
            <a:endCxn id="53" idx="0"/>
          </p:cNvCxnSpPr>
          <p:nvPr/>
        </p:nvCxnSpPr>
        <p:spPr bwMode="auto">
          <a:xfrm>
            <a:off x="6896100" y="1750494"/>
            <a:ext cx="0" cy="28665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3" idx="2"/>
            <a:endCxn id="55" idx="0"/>
          </p:cNvCxnSpPr>
          <p:nvPr/>
        </p:nvCxnSpPr>
        <p:spPr bwMode="auto">
          <a:xfrm>
            <a:off x="6896100" y="2418152"/>
            <a:ext cx="0" cy="28360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5" idx="2"/>
            <a:endCxn id="57" idx="0"/>
          </p:cNvCxnSpPr>
          <p:nvPr/>
        </p:nvCxnSpPr>
        <p:spPr bwMode="auto">
          <a:xfrm>
            <a:off x="6896100" y="3082758"/>
            <a:ext cx="0" cy="27004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7" idx="2"/>
            <a:endCxn id="61" idx="0"/>
          </p:cNvCxnSpPr>
          <p:nvPr/>
        </p:nvCxnSpPr>
        <p:spPr bwMode="auto">
          <a:xfrm>
            <a:off x="6896100" y="3733800"/>
            <a:ext cx="0" cy="26517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59" idx="3"/>
            <a:endCxn id="52" idx="1"/>
          </p:cNvCxnSpPr>
          <p:nvPr/>
        </p:nvCxnSpPr>
        <p:spPr bwMode="auto">
          <a:xfrm flipV="1">
            <a:off x="4343400" y="1559994"/>
            <a:ext cx="540658" cy="2660033"/>
          </a:xfrm>
          <a:prstGeom prst="bentConnector3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9" idx="2"/>
            <a:endCxn id="64" idx="0"/>
          </p:cNvCxnSpPr>
          <p:nvPr/>
        </p:nvCxnSpPr>
        <p:spPr bwMode="auto">
          <a:xfrm>
            <a:off x="4632779" y="5410200"/>
            <a:ext cx="6349" cy="2866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61" idx="2"/>
            <a:endCxn id="39" idx="3"/>
          </p:cNvCxnSpPr>
          <p:nvPr/>
        </p:nvCxnSpPr>
        <p:spPr bwMode="auto">
          <a:xfrm rot="5400000">
            <a:off x="6247638" y="4380738"/>
            <a:ext cx="649224" cy="647700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39" idx="1"/>
            <a:endCxn id="59" idx="2"/>
          </p:cNvCxnSpPr>
          <p:nvPr/>
        </p:nvCxnSpPr>
        <p:spPr bwMode="auto">
          <a:xfrm rot="10800000">
            <a:off x="2324100" y="4410528"/>
            <a:ext cx="693058" cy="618673"/>
          </a:xfrm>
          <a:prstGeom prst="bentConnector2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909458" y="5319486"/>
            <a:ext cx="553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Yes</a:t>
            </a:r>
            <a:endParaRPr lang="en-US" sz="2200" b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23094" y="4589241"/>
            <a:ext cx="5164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No</a:t>
            </a:r>
            <a:endParaRPr lang="en-US" sz="2200" b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b="1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Emission Reduction Results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06695"/>
              </p:ext>
            </p:extLst>
          </p:nvPr>
        </p:nvGraphicFramePr>
        <p:xfrm>
          <a:off x="609600" y="1237579"/>
          <a:ext cx="7848600" cy="4629821"/>
        </p:xfrm>
        <a:graphic>
          <a:graphicData uri="http://schemas.openxmlformats.org/drawingml/2006/table">
            <a:tbl>
              <a:tblPr/>
              <a:tblGrid>
                <a:gridCol w="1543809"/>
                <a:gridCol w="1613806"/>
                <a:gridCol w="1572779"/>
                <a:gridCol w="1572779"/>
                <a:gridCol w="1545427"/>
              </a:tblGrid>
              <a:tr h="3112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Emission </a:t>
                      </a:r>
                      <a:r>
                        <a:rPr lang="en-US" sz="22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reduction by </a:t>
                      </a:r>
                      <a:r>
                        <a:rPr lang="en-US" sz="2200" b="0" i="0" u="none" strike="noStrike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substitution projects </a:t>
                      </a:r>
                      <a:r>
                        <a:rPr lang="en-US" sz="16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err="1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r>
                        <a:rPr lang="en-US" sz="1600" b="0" i="0" u="none" strike="noStrike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ROG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NOx</a:t>
                      </a:r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287.1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2,784.2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213.3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256.3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2,308.0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187.1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69.5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230.9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2,199.3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163.7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62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677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i="0" u="none" strike="noStrike" kern="12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Emission </a:t>
                      </a:r>
                      <a:r>
                        <a:rPr lang="en-US" sz="22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reduction by </a:t>
                      </a:r>
                      <a:r>
                        <a:rPr lang="en-US" sz="2200" b="0" i="0" u="none" strike="noStrike" kern="12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original project </a:t>
                      </a:r>
                      <a:r>
                        <a:rPr lang="en-US" sz="16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dirty="0" err="1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lbs</a:t>
                      </a:r>
                      <a:r>
                        <a:rPr lang="en-US" sz="16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ROG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NOx</a:t>
                      </a:r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170.6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1,855.4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165.8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60.7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153.5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1,618.2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147.1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68.1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140.8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1,493.7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131.1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80.8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20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151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200" b="0" i="0" u="none" strike="noStrike" kern="1200" dirty="0" err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Comparison</a:t>
                      </a:r>
                      <a:r>
                        <a:rPr lang="fr-FR" sz="2200" b="0" i="0" u="none" strike="noStrike" kern="12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200" b="0" i="0" u="none" strike="noStrike" kern="12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Substitution </a:t>
                      </a:r>
                      <a:r>
                        <a:rPr lang="fr-FR" sz="22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Original </a:t>
                      </a:r>
                      <a:r>
                        <a:rPr lang="fr-FR" sz="16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b="0" i="0" u="none" strike="noStrike" kern="1200" dirty="0" err="1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lbs</a:t>
                      </a:r>
                      <a:r>
                        <a:rPr lang="fr-FR" sz="1600" b="0" i="0" u="none" strike="noStrike" kern="120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  <a:alpha val="2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ROG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NOx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116.5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928.8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47.6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102.8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689.8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90.1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</a:rPr>
                        <a:t>705.6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57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571" y="1143000"/>
            <a:ext cx="8763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marL="295275" indent="-295275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639763" indent="-2476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982663" indent="-195263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377950" indent="-198438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17700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5pPr>
            <a:lvl6pPr marL="22272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6pPr>
            <a:lvl7pPr marL="26844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7pPr>
            <a:lvl8pPr marL="31416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8pPr>
            <a:lvl9pPr marL="3598863" indent="-196850" algn="l" defTabSz="7874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500"/>
              </a:spcBef>
              <a:buClr>
                <a:schemeClr val="accent1"/>
              </a:buClr>
              <a:buSzPct val="70000"/>
              <a:buNone/>
            </a:pPr>
            <a:r>
              <a:rPr lang="en-US" sz="2400" b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Improved Emission Reduction by Substitution Projects (%)</a:t>
            </a:r>
            <a:endParaRPr lang="en-US" sz="2400" b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>
            <a:lvl1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+mj-lt"/>
                <a:ea typeface="+mj-ea"/>
                <a:cs typeface="+mj-cs"/>
              </a:defRPr>
            </a:lvl1pPr>
            <a:lvl2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2pPr>
            <a:lvl3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3pPr>
            <a:lvl4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4pPr>
            <a:lvl5pPr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5pPr>
            <a:lvl6pPr marL="4572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6pPr>
            <a:lvl7pPr marL="9144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7pPr>
            <a:lvl8pPr marL="13716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8pPr>
            <a:lvl9pPr marL="1828800" algn="l" defTabSz="7874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42E0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kern="0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Emission Reduction Comparison</a:t>
            </a:r>
            <a:endParaRPr lang="en-US" altLang="en-US" sz="3300" b="1" kern="0" dirty="0" smtClean="0">
              <a:ln>
                <a:solidFill>
                  <a:srgbClr val="CC9900">
                    <a:alpha val="20000"/>
                  </a:srgbClr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68089"/>
              </p:ext>
            </p:extLst>
          </p:nvPr>
        </p:nvGraphicFramePr>
        <p:xfrm>
          <a:off x="809171" y="16764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28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300" b="1" dirty="0" smtClean="0">
                <a:ln>
                  <a:solidFill>
                    <a:srgbClr val="FFCC66">
                      <a:alpha val="20000"/>
                    </a:srgbClr>
                  </a:solidFill>
                </a:ln>
                <a:latin typeface="Calibri" pitchFamily="34" charset="0"/>
              </a:rPr>
              <a:t>Next Steps</a:t>
            </a:r>
            <a:endParaRPr lang="en-US" altLang="en-US" sz="3300" b="1" dirty="0">
              <a:ln>
                <a:solidFill>
                  <a:srgbClr val="FFCC66">
                    <a:alpha val="20000"/>
                  </a:srgbClr>
                </a:solidFill>
              </a:ln>
              <a:latin typeface="Calibri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2229" y="1447800"/>
            <a:ext cx="8991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78666" tIns="39333" rIns="78666" bIns="39333"/>
          <a:lstStyle/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080000" algn="l"/>
              </a:tabLst>
            </a:pP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Collect comments from TCWG meeting</a:t>
            </a:r>
          </a:p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080000" algn="l"/>
              </a:tabLst>
            </a:pPr>
            <a:endParaRPr lang="en-US" sz="2600" b="0" kern="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080000" algn="l"/>
              </a:tabLst>
            </a:pP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Incorporate </a:t>
            </a: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comments into the emission reduction analysis</a:t>
            </a:r>
            <a:endParaRPr lang="en-US" sz="2600" b="0" kern="0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DDDDDD"/>
              </a:solidFill>
              <a:latin typeface="Calibri" pitchFamily="34" charset="0"/>
            </a:endParaRPr>
          </a:p>
          <a:p>
            <a:pPr defTabSz="787400">
              <a:lnSpc>
                <a:spcPct val="90000"/>
              </a:lnSpc>
            </a:pPr>
            <a:endParaRPr lang="en-US" sz="2600" b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  <a:tab pos="5138738" algn="l"/>
              </a:tabLst>
            </a:pP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Prepare TCM Substitution Report</a:t>
            </a:r>
            <a:endParaRPr lang="en-US" sz="2600" b="0" u="sng" dirty="0">
              <a:ln>
                <a:solidFill>
                  <a:schemeClr val="bg2">
                    <a:alpha val="20000"/>
                  </a:schemeClr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  <a:p>
            <a:pPr marL="231775" indent="-231775" defTabSz="787400">
              <a:lnSpc>
                <a:spcPct val="90000"/>
              </a:lnSpc>
              <a:buFontTx/>
              <a:buChar char="•"/>
            </a:pPr>
            <a:endParaRPr lang="en-US" sz="2600" b="0" dirty="0">
              <a:solidFill>
                <a:srgbClr val="FFFFFF"/>
              </a:solidFill>
              <a:latin typeface="Calibri" pitchFamily="34" charset="0"/>
            </a:endParaRPr>
          </a:p>
          <a:p>
            <a:pPr marL="231775" indent="-231775" defTabSz="787400">
              <a:lnSpc>
                <a:spcPct val="90000"/>
              </a:lnSpc>
              <a:buFont typeface="Arial" pitchFamily="34" charset="0"/>
              <a:buChar char="•"/>
              <a:tabLst>
                <a:tab pos="2801938" algn="l"/>
              </a:tabLst>
            </a:pPr>
            <a:r>
              <a:rPr lang="en-US" sz="2600" b="0" kern="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DDDDDD"/>
                </a:solidFill>
                <a:latin typeface="Calibri" pitchFamily="34" charset="0"/>
              </a:rPr>
              <a:t>TCM Substitution Request</a:t>
            </a:r>
            <a:endParaRPr lang="en-US" sz="2600" b="0" u="sng" dirty="0">
              <a:ln>
                <a:solidFill>
                  <a:schemeClr val="bg2">
                    <a:alpha val="20000"/>
                  </a:schemeClr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  <a:p>
            <a:pPr marL="295275" indent="-295275" defTabSz="787400">
              <a:lnSpc>
                <a:spcPct val="90000"/>
              </a:lnSpc>
              <a:buFontTx/>
              <a:buChar char="•"/>
            </a:pPr>
            <a:endParaRPr lang="en-US" sz="2600" i="1" dirty="0">
              <a:solidFill>
                <a:srgbClr val="FFFFFF"/>
              </a:solidFill>
              <a:latin typeface="Calibri" pitchFamily="34" charset="0"/>
            </a:endParaRPr>
          </a:p>
          <a:p>
            <a:pPr marL="639763" lvl="1" indent="-247650" defTabSz="787400">
              <a:lnSpc>
                <a:spcPct val="90000"/>
              </a:lnSpc>
            </a:pPr>
            <a:endParaRPr lang="en-US" sz="2600" i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_template_blackgold">
  <a:themeElements>
    <a:clrScheme name="1_powerpoint_template_blackgold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powerpoint_template_black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owerpoint_template_blackgol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_blackgol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blackgol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blackgol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black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black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_black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_template_blackgold">
  <a:themeElements>
    <a:clrScheme name="powerpoint_template_blackgold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owerpoint_template_black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blackgol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blackgol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blackgol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blackgol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black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black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black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_template_blackgold">
  <a:themeElements>
    <a:clrScheme name="2_powerpoint_template_blackgold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2_powerpoint_template_black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owerpoint_template_blackgol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owerpoint_template_blackgol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blackgol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blackgol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black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black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black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2ef65fb693c4d5fbb5b113210f22731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TCWG</TermName>
          <TermId xmlns="http://schemas.microsoft.com/office/infopath/2007/PartnerControls">999ad1a1-dbd9-4ff2-9474-e31828607a74</TermId>
        </TermInfo>
      </Terms>
    </k2ef65fb693c4d5fbb5b113210f22731>
    <jd753629051f49b98138c6779f316db8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SCAG internal</TermName>
          <TermId xmlns="http://schemas.microsoft.com/office/infopath/2007/PartnerControls">81da7dd9-d682-4f3d-bfb6-6fa23ac2a335</TermId>
        </TermInfo>
      </Terms>
    </jd753629051f49b98138c6779f316db8>
    <TaxCatchAll xmlns="5eb09cca-8fce-4c74-8cf5-8eed0c01c3e7">
      <Value>1000</Value>
      <Value>1330</Value>
      <Value>1299</Value>
      <Value>1321</Value>
      <Value>8</Value>
      <Value>7</Value>
      <Value>1408</Value>
      <Value>1407</Value>
      <Value>439</Value>
    </TaxCatchAll>
    <Video_x0020_URL xmlns="91232de1-227f-4c14-978c-2f3c9e1ebfb3">
      <Url xsi:nil="true"/>
      <Description xsi:nil="true"/>
    </Video_x0020_URL>
    <TaxKeywordTaxHTField xmlns="5eb09cca-8fce-4c74-8cf5-8eed0c01c3e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TCWG</TermName>
          <TermId xmlns="http://schemas.microsoft.com/office/infopath/2007/PartnerControls">999ad1a1-dbd9-4ff2-9474-e31828607a74</TermId>
        </TermInfo>
        <TermInfo xmlns="http://schemas.microsoft.com/office/infopath/2007/PartnerControls">
          <TermName xmlns="http://schemas.microsoft.com/office/infopath/2007/PartnerControls">TCM</TermName>
          <TermId xmlns="http://schemas.microsoft.com/office/infopath/2007/PartnerControls">9f9e7bc2-f701-4f90-8665-90373dc40846</TermId>
        </TermInfo>
        <TermInfo xmlns="http://schemas.microsoft.com/office/infopath/2007/PartnerControls">
          <TermName xmlns="http://schemas.microsoft.com/office/infopath/2007/PartnerControls">2014</TermName>
          <TermId xmlns="http://schemas.microsoft.com/office/infopath/2007/PartnerControls">d2dacb74-b22a-49b9-9721-63ad596be6b7</TermId>
        </TermInfo>
        <TermInfo xmlns="http://schemas.microsoft.com/office/infopath/2007/PartnerControls">
          <TermName xmlns="http://schemas.microsoft.com/office/infopath/2007/PartnerControls">December</TermName>
          <TermId xmlns="http://schemas.microsoft.com/office/infopath/2007/PartnerControls">3ec5cefa-52b3-4e49-acb7-3857d594c735</TermId>
        </TermInfo>
        <TermInfo xmlns="http://schemas.microsoft.com/office/infopath/2007/PartnerControls">
          <TermName xmlns="http://schemas.microsoft.com/office/infopath/2007/PartnerControls">Substitution</TermName>
          <TermId xmlns="http://schemas.microsoft.com/office/infopath/2007/PartnerControls">3d71981f-1d6c-4f32-8cb8-6b2abf10082b</TermId>
        </TermInfo>
      </Terms>
    </TaxKeywordTaxHTField>
    <SubjectArea xmlns="159fb932-9249-45de-8d41-34a4d7fa3896">25</SubjectArea>
    <MeetingDate xmlns="159fb932-9249-45de-8d41-34a4d7fa3896">2014-12-02T08:00:00+00:00</MeetingDate>
    <kfea6008a02d42a09443e0cd384f46e0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45d526fd-d16e-4161-99a1-984059e24530</TermId>
        </TermInfo>
      </Terms>
    </kfea6008a02d42a09443e0cd384f46e0>
    <Description0 xmlns="159fb932-9249-45de-8d41-34a4d7fa3896" xsi:nil="true"/>
    <n5b87a3a92cc49e3b25ac7e82d2d3b35 xmlns="159fb932-9249-45de-8d41-34a4d7fa38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SCAG</TermName>
          <TermId xmlns="http://schemas.microsoft.com/office/infopath/2007/PartnerControls">ddc36dd2-8acc-4908-9c20-f9d948f30810</TermId>
        </TermInfo>
      </Terms>
    </n5b87a3a92cc49e3b25ac7e82d2d3b35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92FBAE69DA74189FB679AE803FA59" ma:contentTypeVersion="30" ma:contentTypeDescription="Create a new document." ma:contentTypeScope="" ma:versionID="69262ccba60e6deecb0608d797238781">
  <xsd:schema xmlns:xsd="http://www.w3.org/2001/XMLSchema" xmlns:xs="http://www.w3.org/2001/XMLSchema" xmlns:p="http://schemas.microsoft.com/office/2006/metadata/properties" xmlns:ns2="159fb932-9249-45de-8d41-34a4d7fa3896" xmlns:ns3="5eb09cca-8fce-4c74-8cf5-8eed0c01c3e7" xmlns:ns4="91232de1-227f-4c14-978c-2f3c9e1ebfb3" targetNamespace="http://schemas.microsoft.com/office/2006/metadata/properties" ma:root="true" ma:fieldsID="49563ae424611ead06a05e7c788e4bd8" ns2:_="" ns3:_="" ns4:_="">
    <xsd:import namespace="159fb932-9249-45de-8d41-34a4d7fa3896"/>
    <xsd:import namespace="5eb09cca-8fce-4c74-8cf5-8eed0c01c3e7"/>
    <xsd:import namespace="91232de1-227f-4c14-978c-2f3c9e1ebfb3"/>
    <xsd:element name="properties">
      <xsd:complexType>
        <xsd:sequence>
          <xsd:element name="documentManagement">
            <xsd:complexType>
              <xsd:all>
                <xsd:element ref="ns2:kfea6008a02d42a09443e0cd384f46e0" minOccurs="0"/>
                <xsd:element ref="ns3:TaxCatchAll" minOccurs="0"/>
                <xsd:element ref="ns2:SubjectArea" minOccurs="0"/>
                <xsd:element ref="ns2:SubjectArea_x003a_ID" minOccurs="0"/>
                <xsd:element ref="ns2:k2ef65fb693c4d5fbb5b113210f22731" minOccurs="0"/>
                <xsd:element ref="ns2:MeetingDate" minOccurs="0"/>
                <xsd:element ref="ns2:Description0" minOccurs="0"/>
                <xsd:element ref="ns2:jd753629051f49b98138c6779f316db8" minOccurs="0"/>
                <xsd:element ref="ns2:n5b87a3a92cc49e3b25ac7e82d2d3b35" minOccurs="0"/>
                <xsd:element ref="ns2:SubjectArea_x003a_CommitteeName" minOccurs="0"/>
                <xsd:element ref="ns3:TaxKeywordTaxHTField" minOccurs="0"/>
                <xsd:element ref="ns4:Video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fb932-9249-45de-8d41-34a4d7fa3896" elementFormDefault="qualified">
    <xsd:import namespace="http://schemas.microsoft.com/office/2006/documentManagement/types"/>
    <xsd:import namespace="http://schemas.microsoft.com/office/infopath/2007/PartnerControls"/>
    <xsd:element name="kfea6008a02d42a09443e0cd384f46e0" ma:index="9" nillable="true" ma:taxonomy="true" ma:internalName="kfea6008a02d42a09443e0cd384f46e0" ma:taxonomyFieldName="Category" ma:displayName="Category" ma:readOnly="false" ma:default="" ma:fieldId="{4fea6008-a02d-42a0-9443-e0cd384f46e0}" ma:sspId="49e4e2da-9ee1-4b14-9d95-0e175eab5dac" ma:termSetId="84de2228-166e-4c06-9ed1-5252a79c5c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jectArea" ma:index="11" nillable="true" ma:displayName="SubjectArea" ma:list="{11cba3b3-d692-4bbb-bcf2-da06f34ea8d5}" ma:internalName="SubjectArea" ma:showField="Committee_x0020_Acronym" ma:web="b5ca19a7-1095-4757-82a8-1672ea343064">
      <xsd:simpleType>
        <xsd:restriction base="dms:Lookup"/>
      </xsd:simpleType>
    </xsd:element>
    <xsd:element name="SubjectArea_x003a_ID" ma:index="12" nillable="true" ma:displayName="SubjectArea:ID" ma:list="{11cba3b3-d692-4bbb-bcf2-da06f34ea8d5}" ma:internalName="SubjectArea_x003a_ID" ma:readOnly="true" ma:showField="ID" ma:web="b5ca19a7-1095-4757-82a8-1672ea343064">
      <xsd:simpleType>
        <xsd:restriction base="dms:Lookup"/>
      </xsd:simpleType>
    </xsd:element>
    <xsd:element name="k2ef65fb693c4d5fbb5b113210f22731" ma:index="14" nillable="true" ma:taxonomy="true" ma:internalName="k2ef65fb693c4d5fbb5b113210f22731" ma:taxonomyFieldName="Project" ma:displayName="Project" ma:readOnly="false" ma:default="" ma:fieldId="{42ef65fb-693c-4d5f-bb5b-113210f22731}" ma:sspId="49e4e2da-9ee1-4b14-9d95-0e175eab5dac" ma:termSetId="502255ef-dd9d-4ee5-87e5-d1905f12802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etingDate" ma:index="15" nillable="true" ma:displayName="MeetingDate" ma:format="DateOnly" ma:internalName="MeetingDate">
      <xsd:simpleType>
        <xsd:restriction base="dms:DateTime"/>
      </xsd:simpleType>
    </xsd:element>
    <xsd:element name="Description0" ma:index="16" nillable="true" ma:displayName="Description" ma:hidden="true" ma:internalName="Description0" ma:readOnly="false">
      <xsd:simpleType>
        <xsd:restriction base="dms:Note"/>
      </xsd:simpleType>
    </xsd:element>
    <xsd:element name="jd753629051f49b98138c6779f316db8" ma:index="18" nillable="true" ma:taxonomy="true" ma:internalName="jd753629051f49b98138c6779f316db8" ma:taxonomyFieldName="Author0" ma:displayName="Author" ma:readOnly="false" ma:default="7;#SCAG internal|81da7dd9-d682-4f3d-bfb6-6fa23ac2a335" ma:fieldId="{3d753629-051f-49b9-8138-c6779f316db8}" ma:sspId="49e4e2da-9ee1-4b14-9d95-0e175eab5dac" ma:termSetId="38c90bf4-06a6-4197-a793-f010aab324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5b87a3a92cc49e3b25ac7e82d2d3b35" ma:index="20" nillable="true" ma:taxonomy="true" ma:internalName="n5b87a3a92cc49e3b25ac7e82d2d3b35" ma:taxonomyFieldName="Source" ma:displayName="Source" ma:readOnly="false" ma:default="8;#SCAG|ddc36dd2-8acc-4908-9c20-f9d948f30810" ma:fieldId="{75b87a3a-92cc-49e3-b25a-c7e82d2d3b35}" ma:sspId="49e4e2da-9ee1-4b14-9d95-0e175eab5dac" ma:termSetId="132bc6c5-8b48-43ee-a390-57911590cf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jectArea_x003a_CommitteeName" ma:index="21" nillable="true" ma:displayName="Committee" ma:list="{11cba3b3-d692-4bbb-bcf2-da06f34ea8d5}" ma:internalName="SubjectArea_x003a_CommitteeName" ma:readOnly="true" ma:showField="Title" ma:web="b5ca19a7-1095-4757-82a8-1672ea34306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09cca-8fce-4c74-8cf5-8eed0c01c3e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62e5f5-27dc-46c0-b9b2-0d9712335542}" ma:internalName="TaxCatchAll" ma:showField="CatchAllData" ma:web="df27322b-595e-4f13-8df8-41b0f66b1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Keywords" ma:readOnly="false" ma:fieldId="{23f27201-bee3-471e-b2e7-b64fd8b7ca38}" ma:taxonomyMulti="true" ma:sspId="4a064de2-cdb9-437f-b488-ee84ec814aa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32de1-227f-4c14-978c-2f3c9e1ebfb3" elementFormDefault="qualified">
    <xsd:import namespace="http://schemas.microsoft.com/office/2006/documentManagement/types"/>
    <xsd:import namespace="http://schemas.microsoft.com/office/infopath/2007/PartnerControls"/>
    <xsd:element name="Video_x0020_URL" ma:index="24" nillable="true" ma:displayName="Video URL" ma:description="URL to Granicus Video" ma:format="Hyperlink" ma:internalName="Video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E3BFA-F888-4DCD-8B26-00956BAA3926}"/>
</file>

<file path=customXml/itemProps2.xml><?xml version="1.0" encoding="utf-8"?>
<ds:datastoreItem xmlns:ds="http://schemas.openxmlformats.org/officeDocument/2006/customXml" ds:itemID="{0C83B246-6014-4AAB-943F-FAC961690CEE}"/>
</file>

<file path=customXml/itemProps3.xml><?xml version="1.0" encoding="utf-8"?>
<ds:datastoreItem xmlns:ds="http://schemas.openxmlformats.org/officeDocument/2006/customXml" ds:itemID="{1BCD4A8A-C052-4E3A-888D-0B2848C3BF27}"/>
</file>

<file path=docProps/app.xml><?xml version="1.0" encoding="utf-8"?>
<Properties xmlns="http://schemas.openxmlformats.org/officeDocument/2006/extended-properties" xmlns:vt="http://schemas.openxmlformats.org/officeDocument/2006/docPropsVTypes">
  <Template>2012FTA-SCAG_TIP_Presentation</Template>
  <TotalTime>20054</TotalTime>
  <Words>498</Words>
  <Application>Microsoft Office PowerPoint</Application>
  <PresentationFormat>On-screen Show (4:3)</PresentationFormat>
  <Paragraphs>173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1_powerpoint_template_blackgold</vt:lpstr>
      <vt:lpstr>powerpoint_template_blackgold</vt:lpstr>
      <vt:lpstr>2_powerpoint_template_blackgold</vt:lpstr>
      <vt:lpstr>TCM 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LACMTA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2, 2014 TCWG Meeting Preliminary TCM Substitution Technical Analysis Presentation</dc:title>
  <dc:creator>shavita</dc:creator>
  <cp:keywords>TCWG; TCM; Substitution; December; 2014</cp:keywords>
  <cp:lastModifiedBy>Chung, Jeeseong</cp:lastModifiedBy>
  <cp:revision>767</cp:revision>
  <cp:lastPrinted>2014-06-30T17:03:21Z</cp:lastPrinted>
  <dcterms:created xsi:type="dcterms:W3CDTF">2007-08-09T20:40:31Z</dcterms:created>
  <dcterms:modified xsi:type="dcterms:W3CDTF">2014-12-02T01:24:05Z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0x010100A0E92FBAE69DA74189FB679AE803FA59</vt:lpwstr>
  </property>
  <property fmtid="{D5CDD505-2E9C-101B-9397-08002B2CF9AE}" pid="3" name="Project">
    <vt:lpwstr>1299;#TCWG|999ad1a1-dbd9-4ff2-9474-e31828607a74</vt:lpwstr>
  </property>
  <property fmtid="{D5CDD505-2E9C-101B-9397-08002B2CF9AE}" pid="4" name="TaxKeyword">
    <vt:lpwstr>1000;#TCWG|999ad1a1-dbd9-4ff2-9474-e31828607a74;#1407;#TCM|9f9e7bc2-f701-4f90-8665-90373dc40846;#1330;#2014|d2dacb74-b22a-49b9-9721-63ad596be6b7;#1321;#December|3ec5cefa-52b3-4e49-acb7-3857d594c735;#1408;#Substitution|3d71981f-1d6c-4f32-8cb8-6b2abf10082b</vt:lpwstr>
  </property>
  <property fmtid="{D5CDD505-2E9C-101B-9397-08002B2CF9AE}" pid="5" name="Category">
    <vt:lpwstr>439;#Presentation|45d526fd-d16e-4161-99a1-984059e24530</vt:lpwstr>
  </property>
  <property fmtid="{D5CDD505-2E9C-101B-9397-08002B2CF9AE}" pid="6" name="Author0">
    <vt:lpwstr>7;#SCAG internal|81da7dd9-d682-4f3d-bfb6-6fa23ac2a335</vt:lpwstr>
  </property>
  <property fmtid="{D5CDD505-2E9C-101B-9397-08002B2CF9AE}" pid="7" name="Source">
    <vt:lpwstr>8;#SCAG|ddc36dd2-8acc-4908-9c20-f9d948f30810</vt:lpwstr>
  </property>
  <property fmtid="{D5CDD505-2E9C-101B-9397-08002B2CF9AE}" pid="8" name="Order">
    <vt:r8>80200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TemplateUrl">
    <vt:lpwstr/>
  </property>
</Properties>
</file>